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5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2558" y="-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7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2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5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6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2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C902-B54A-4E3B-95F2-48985BF680EB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1A52-49DB-4DDC-9A0B-57C512A943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375F021-4728-46FC-15BE-10D8EB448899}"/>
              </a:ext>
            </a:extLst>
          </p:cNvPr>
          <p:cNvSpPr txBox="1"/>
          <p:nvPr/>
        </p:nvSpPr>
        <p:spPr>
          <a:xfrm>
            <a:off x="799824" y="1071822"/>
            <a:ext cx="5307487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Amasis MT Pro Medium" panose="02040604050005020304" pitchFamily="18" charset="0"/>
                <a:ea typeface="ADLaM Display" panose="020F0502020204030204" pitchFamily="2" charset="0"/>
                <a:cs typeface="ADLaM Display" panose="020F0502020204030204" pitchFamily="2" charset="0"/>
              </a:rPr>
              <a:t>Europäische Schülerstudie zu Alkohol und anderen Drogen (ESPAD 2024)</a:t>
            </a:r>
            <a:endParaRPr lang="en-US" sz="2800" dirty="0">
              <a:latin typeface="Amasis MT Pro Medium" panose="02040604050005020304" pitchFamily="18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7C0404-6E5B-A679-B0AC-326A7C296F68}"/>
              </a:ext>
            </a:extLst>
          </p:cNvPr>
          <p:cNvSpPr txBox="1"/>
          <p:nvPr/>
        </p:nvSpPr>
        <p:spPr bwMode="auto">
          <a:xfrm>
            <a:off x="738427" y="2582747"/>
            <a:ext cx="53074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Ihre Schule wurde per Stichprobenziehung  ausgewählt, um in der ESPAD 2024 Erhebung die bayerischen Schulen zu repräsentieren.</a:t>
            </a:r>
          </a:p>
          <a:p>
            <a:endParaRPr lang="de-DE" sz="1200" b="1" dirty="0"/>
          </a:p>
          <a:p>
            <a:endParaRPr lang="de-DE" sz="1200" b="1" dirty="0"/>
          </a:p>
          <a:p>
            <a:r>
              <a:rPr lang="de-DE" sz="1600" b="1" dirty="0"/>
              <a:t>Das Wichtigste in Kürze: </a:t>
            </a:r>
          </a:p>
          <a:p>
            <a:endParaRPr lang="de-DE" sz="1200" b="1" dirty="0"/>
          </a:p>
          <a:p>
            <a:r>
              <a:rPr lang="de-DE" b="1" dirty="0">
                <a:solidFill>
                  <a:srgbClr val="FF0000"/>
                </a:solidFill>
              </a:rPr>
              <a:t>WAS? </a:t>
            </a:r>
            <a:r>
              <a:rPr lang="de-DE" sz="1200" b="1" dirty="0"/>
              <a:t>Internationale</a:t>
            </a:r>
            <a:r>
              <a:rPr lang="de-DE" sz="1200" dirty="0"/>
              <a:t> bedeutsame Studie, die </a:t>
            </a:r>
            <a:r>
              <a:rPr lang="de-DE" sz="1200" b="1" dirty="0"/>
              <a:t>alle 4 Jahre</a:t>
            </a:r>
            <a:r>
              <a:rPr lang="de-DE" sz="1200" dirty="0"/>
              <a:t> durchgeführt wird und den Alkohol- und Drogenkonsum von Jugendlichen in Deutschland und ganz Europa erfasst.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r>
              <a:rPr lang="de-DE" b="1" dirty="0">
                <a:solidFill>
                  <a:srgbClr val="FF0000"/>
                </a:solidFill>
              </a:rPr>
              <a:t>WER? </a:t>
            </a:r>
            <a:r>
              <a:rPr lang="de-DE" sz="1200" dirty="0"/>
              <a:t>Alle </a:t>
            </a:r>
            <a:r>
              <a:rPr lang="de-DE" sz="1200" b="1" dirty="0"/>
              <a:t>2008 geborenen </a:t>
            </a:r>
            <a:r>
              <a:rPr lang="de-DE" sz="1200" dirty="0"/>
              <a:t>Schülerinnen und Schüler aus den zehnten oder elften Jahrgangsstufen können an der ESPAD Erhebung teilnehmen. </a:t>
            </a:r>
          </a:p>
          <a:p>
            <a:endParaRPr lang="de-DE" sz="1200" dirty="0"/>
          </a:p>
          <a:p>
            <a:r>
              <a:rPr lang="de-DE" b="1" dirty="0">
                <a:solidFill>
                  <a:srgbClr val="FF0000"/>
                </a:solidFill>
              </a:rPr>
              <a:t>WANN? </a:t>
            </a:r>
            <a:r>
              <a:rPr lang="de-DE" sz="1200" dirty="0"/>
              <a:t>Die Durchführung der Umfrage ist mit Beginn des neuen Schuljahres </a:t>
            </a:r>
            <a:r>
              <a:rPr lang="de-DE" sz="1200" b="1" dirty="0"/>
              <a:t>(09.09.2024) </a:t>
            </a:r>
            <a:r>
              <a:rPr lang="de-DE" sz="1200" dirty="0"/>
              <a:t>bis zu den Herbstferien </a:t>
            </a:r>
            <a:r>
              <a:rPr lang="de-DE" sz="1200" b="1" dirty="0"/>
              <a:t>(25.10.2024) </a:t>
            </a:r>
            <a:r>
              <a:rPr lang="de-DE" sz="1200" dirty="0"/>
              <a:t>möglich.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r>
              <a:rPr lang="de-DE" b="1" dirty="0">
                <a:solidFill>
                  <a:srgbClr val="FF0000"/>
                </a:solidFill>
              </a:rPr>
              <a:t>WIE? </a:t>
            </a:r>
            <a:r>
              <a:rPr lang="de-DE" sz="1200" dirty="0"/>
              <a:t>Der Fragebogen kann </a:t>
            </a:r>
            <a:r>
              <a:rPr lang="de-DE" sz="1200" b="1" dirty="0"/>
              <a:t>einfach online </a:t>
            </a:r>
            <a:r>
              <a:rPr lang="de-DE" sz="1200" dirty="0"/>
              <a:t>über einen QR-Code oder Link abgerufen und an Smartphones, Tablets oder PCs ausgefüllt werden.</a:t>
            </a:r>
          </a:p>
          <a:p>
            <a:endParaRPr lang="de-DE" sz="12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581A7CD-3C5F-D22F-A6D3-E0B76CD7414E}"/>
              </a:ext>
            </a:extLst>
          </p:cNvPr>
          <p:cNvSpPr txBox="1"/>
          <p:nvPr/>
        </p:nvSpPr>
        <p:spPr>
          <a:xfrm>
            <a:off x="738427" y="6667202"/>
            <a:ext cx="5307487" cy="1015663"/>
          </a:xfrm>
          <a:prstGeom prst="rect">
            <a:avLst/>
          </a:prstGeom>
          <a:noFill/>
          <a:ln>
            <a:solidFill>
              <a:srgbClr val="B355B5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0000"/>
                </a:solidFill>
              </a:rPr>
              <a:t>Finanziert</a:t>
            </a:r>
            <a:r>
              <a:rPr lang="de-DE" sz="1200" dirty="0"/>
              <a:t> durch die </a:t>
            </a:r>
            <a:r>
              <a:rPr lang="de-DE" sz="1200" u="sng" dirty="0"/>
              <a:t>Regierung von Oberbayern.</a:t>
            </a:r>
          </a:p>
          <a:p>
            <a:endParaRPr lang="de-DE" sz="1200" b="1" dirty="0"/>
          </a:p>
          <a:p>
            <a:r>
              <a:rPr lang="de-DE" sz="1200" b="1" dirty="0">
                <a:solidFill>
                  <a:srgbClr val="FF0000"/>
                </a:solidFill>
              </a:rPr>
              <a:t>Genehmigt</a:t>
            </a:r>
            <a:r>
              <a:rPr lang="de-DE" sz="1200" dirty="0"/>
              <a:t> durch das </a:t>
            </a:r>
            <a:r>
              <a:rPr lang="de-DE" sz="1200" u="sng" dirty="0"/>
              <a:t>Bayerische Staatsministerium für Unterricht und Kultus.</a:t>
            </a:r>
          </a:p>
          <a:p>
            <a:endParaRPr lang="de-DE" sz="1200" b="1" dirty="0"/>
          </a:p>
          <a:p>
            <a:r>
              <a:rPr lang="de-DE" sz="1200" b="1" dirty="0">
                <a:solidFill>
                  <a:srgbClr val="FF0000"/>
                </a:solidFill>
              </a:rPr>
              <a:t>Durchgeführt und beaufsichtigt </a:t>
            </a:r>
            <a:r>
              <a:rPr lang="de-DE" sz="1200" dirty="0"/>
              <a:t>durch das </a:t>
            </a:r>
            <a:r>
              <a:rPr lang="de-DE" sz="1200" u="sng" dirty="0"/>
              <a:t>Institut für Therapieforschung.</a:t>
            </a:r>
            <a:endParaRPr lang="en-US" sz="1200" u="sng" dirty="0"/>
          </a:p>
        </p:txBody>
      </p:sp>
      <p:sp>
        <p:nvSpPr>
          <p:cNvPr id="23" name="Interaktive Schaltfläche: Informationen abrufen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3D61074-78F3-1C88-4E6E-C958700EC9B3}"/>
              </a:ext>
            </a:extLst>
          </p:cNvPr>
          <p:cNvSpPr/>
          <p:nvPr/>
        </p:nvSpPr>
        <p:spPr>
          <a:xfrm>
            <a:off x="755839" y="8114655"/>
            <a:ext cx="783977" cy="704521"/>
          </a:xfrm>
          <a:prstGeom prst="actionButtonInformat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5C40157-784F-EB03-25F1-86464D41E49B}"/>
              </a:ext>
            </a:extLst>
          </p:cNvPr>
          <p:cNvSpPr txBox="1"/>
          <p:nvPr/>
        </p:nvSpPr>
        <p:spPr>
          <a:xfrm>
            <a:off x="1573701" y="8095371"/>
            <a:ext cx="4523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200" dirty="0"/>
              <a:t>Weitere </a:t>
            </a:r>
            <a:r>
              <a:rPr lang="de-DE" sz="1200" b="1" dirty="0"/>
              <a:t>Informationen zur Durchführung</a:t>
            </a:r>
            <a:r>
              <a:rPr lang="de-DE" sz="1200" dirty="0"/>
              <a:t> sowie das Einladungs-schreiben inklusive QR-Code und Zugangsdaten erhalten Sie von uns zu Beginn des neuen Schuljahres!</a:t>
            </a:r>
            <a:endParaRPr lang="en-US" sz="12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BC45943-E9CB-0B13-C097-40708B17A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205" y="871227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120C51E4-B697-9C47-615B-F2BDFF071BCB}"/>
              </a:ext>
            </a:extLst>
          </p:cNvPr>
          <p:cNvGrpSpPr/>
          <p:nvPr/>
        </p:nvGrpSpPr>
        <p:grpSpPr>
          <a:xfrm>
            <a:off x="248856" y="762002"/>
            <a:ext cx="6389225" cy="9326875"/>
            <a:chOff x="248856" y="173620"/>
            <a:chExt cx="6389225" cy="9747617"/>
          </a:xfrm>
        </p:grpSpPr>
        <p:sp>
          <p:nvSpPr>
            <p:cNvPr id="20" name="Rahmen 19">
              <a:extLst>
                <a:ext uri="{FF2B5EF4-FFF2-40B4-BE49-F238E27FC236}">
                  <a16:creationId xmlns:a16="http://schemas.microsoft.com/office/drawing/2014/main" id="{6E8FCFC5-18AA-D35C-B312-9D46E2F5B85A}"/>
                </a:ext>
              </a:extLst>
            </p:cNvPr>
            <p:cNvSpPr/>
            <p:nvPr/>
          </p:nvSpPr>
          <p:spPr>
            <a:xfrm>
              <a:off x="248856" y="173620"/>
              <a:ext cx="6389225" cy="9747617"/>
            </a:xfrm>
            <a:prstGeom prst="frame">
              <a:avLst>
                <a:gd name="adj1" fmla="val 3804"/>
              </a:avLst>
            </a:prstGeom>
            <a:gradFill flip="none" rotWithShape="1">
              <a:gsLst>
                <a:gs pos="41249">
                  <a:srgbClr val="B49BD4"/>
                </a:gs>
                <a:gs pos="30000">
                  <a:srgbClr val="B47AC5"/>
                </a:gs>
                <a:gs pos="0">
                  <a:srgbClr val="B355B5"/>
                </a:gs>
                <a:gs pos="58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64D3EE8-D1A8-99F3-A2DD-A52EB2593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9824" y="8943953"/>
              <a:ext cx="1666977" cy="412357"/>
            </a:xfrm>
            <a:prstGeom prst="rect">
              <a:avLst/>
            </a:prstGeom>
          </p:spPr>
        </p:pic>
        <p:graphicFrame>
          <p:nvGraphicFramePr>
            <p:cNvPr id="3" name="Objekt 2">
              <a:extLst>
                <a:ext uri="{FF2B5EF4-FFF2-40B4-BE49-F238E27FC236}">
                  <a16:creationId xmlns:a16="http://schemas.microsoft.com/office/drawing/2014/main" id="{44055F91-44A3-701A-C34F-962D51C7E7D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9336191"/>
                </p:ext>
              </p:extLst>
            </p:nvPr>
          </p:nvGraphicFramePr>
          <p:xfrm>
            <a:off x="2753745" y="8953085"/>
            <a:ext cx="1012825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-Bild" r:id="rId3" imgW="5047619" imgH="2057143" progId="Paint.Picture">
                    <p:embed/>
                  </p:oleObj>
                </mc:Choice>
                <mc:Fallback>
                  <p:oleObj name="Bitmap-Bild" r:id="rId3" imgW="5047619" imgH="2057143" progId="Paint.Picture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3745" y="8953085"/>
                          <a:ext cx="1012825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" name="Bild 2">
              <a:extLst>
                <a:ext uri="{FF2B5EF4-FFF2-40B4-BE49-F238E27FC236}">
                  <a16:creationId xmlns:a16="http://schemas.microsoft.com/office/drawing/2014/main" id="{BDC6B404-C1C1-5DF4-5A92-6AD14135E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7286" y="8815824"/>
              <a:ext cx="586740" cy="5695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Bild 5" descr="EMCDDA Multi(RGB)">
              <a:extLst>
                <a:ext uri="{FF2B5EF4-FFF2-40B4-BE49-F238E27FC236}">
                  <a16:creationId xmlns:a16="http://schemas.microsoft.com/office/drawing/2014/main" id="{B1ADEEFF-7759-99B7-6182-88A35767E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316" y="8921127"/>
              <a:ext cx="462915" cy="56197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50472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176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Amasis MT Pro Medium</vt:lpstr>
      <vt:lpstr>Arial</vt:lpstr>
      <vt:lpstr>Calibri</vt:lpstr>
      <vt:lpstr>Calibri Light</vt:lpstr>
      <vt:lpstr>Office</vt:lpstr>
      <vt:lpstr>Bitmap-Bild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Kilian Olk</dc:creator>
  <cp:lastModifiedBy>Kilian Olk</cp:lastModifiedBy>
  <cp:revision>11</cp:revision>
  <dcterms:created xsi:type="dcterms:W3CDTF">2024-08-07T08:31:15Z</dcterms:created>
  <dcterms:modified xsi:type="dcterms:W3CDTF">2024-08-13T13:40:04Z</dcterms:modified>
</cp:coreProperties>
</file>